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30.11.2021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уч.нач.классов</a:t>
            </a:r>
            <a:r>
              <a:rPr lang="ru-RU" dirty="0" smtClean="0"/>
              <a:t>  МАОУ «СОШ № 4 п.Новоорск» Павленко Юлия Юрьевна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917032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ктивные формы и методы обучения на уроках математики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85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7818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400800" cy="34747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1.Организация начала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урока.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2.Актуализация знаний.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3.Постановка проблемы: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-создание проблемной ситуации (побуждающий диалог) 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-подводящий диалог 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-сообщение темы с мотивирующим приёмом.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4.Поиск решения: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побуждающий диалог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-подводящий диалог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4401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проблемных ситуаций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16832"/>
            <a:ext cx="6400800" cy="4410824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«Порядок действий»</a:t>
            </a:r>
          </a:p>
          <a:p>
            <a:pPr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выражения: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2+5 ∙ 3=17                          2+5 ∙ 3=21</a:t>
            </a:r>
          </a:p>
          <a:p>
            <a:pPr marL="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Учитель: Что скажете? Что вас удивляет?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восприятии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сталкиваются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два факта: левые части одинаковые, а правые отличаются.</a:t>
            </a:r>
          </a:p>
          <a:p>
            <a:pPr marL="0" algn="just">
              <a:spcBef>
                <a:spcPts val="0"/>
              </a:spcBef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Реакция удивления школьников и означала возникновение проблемной ситуации.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26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543800" cy="453650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Побуждающий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«Умножение»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задание, которое на данный момент учащиеся не могут выполнить.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противоречия – между необходимостью и невозможностью выполнить задание учителя.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Учащимся предлагается ряд заданий, решение которых сводится к вычислению сумм одинаковых слагаемых (например, 2+2+2+2+2=10).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задается задача: «На одну рубашку пришивают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пуговиц. Сколько пуговиц надо пришить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рубашек?» Составляя выражение, ученики испытывают затруднение.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4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81800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Побуждающий диалог </a:t>
            </a:r>
            <a:endParaRPr lang="ru-RU" sz="4000" dirty="0"/>
          </a:p>
        </p:txBody>
      </p:sp>
      <p:pic>
        <p:nvPicPr>
          <p:cNvPr id="6" name="table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908720"/>
            <a:ext cx="7543800" cy="41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0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12511" cy="9361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Подводящий</a:t>
            </a:r>
            <a:r>
              <a:rPr lang="ru-RU" sz="4400" b="1" dirty="0" smtClean="0">
                <a:latin typeface="+mn-lt"/>
              </a:rPr>
              <a:t>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диалог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62000" y="1268760"/>
            <a:ext cx="754380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Вычитание вида 36-2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36-20</a:t>
            </a:r>
          </a:p>
          <a:p>
            <a:r>
              <a:rPr lang="ru-RU" dirty="0" smtClean="0"/>
              <a:t>Дети решают выражения, изученные на предыдущем уроке: 36+2</a:t>
            </a:r>
            <a:r>
              <a:rPr lang="ru-RU" dirty="0"/>
              <a:t>=     </a:t>
            </a:r>
            <a:r>
              <a:rPr lang="ru-RU" dirty="0" smtClean="0"/>
              <a:t>36+20</a:t>
            </a:r>
            <a:r>
              <a:rPr lang="ru-RU" dirty="0"/>
              <a:t>= </a:t>
            </a:r>
            <a:r>
              <a:rPr lang="ru-RU" dirty="0" smtClean="0"/>
              <a:t>      54+3=      54+30=</a:t>
            </a:r>
          </a:p>
          <a:p>
            <a:r>
              <a:rPr lang="ru-RU" dirty="0" smtClean="0"/>
              <a:t>Вспоминают правила сложения данного вида.</a:t>
            </a:r>
          </a:p>
          <a:p>
            <a:r>
              <a:rPr lang="ru-RU" dirty="0" smtClean="0"/>
              <a:t>На доске появляются новые выражения:</a:t>
            </a:r>
          </a:p>
          <a:p>
            <a:pPr marL="0" indent="0">
              <a:buNone/>
            </a:pPr>
            <a:r>
              <a:rPr lang="ru-RU" dirty="0" smtClean="0"/>
              <a:t>       36 – 2=   </a:t>
            </a:r>
            <a:r>
              <a:rPr lang="ru-RU" dirty="0"/>
              <a:t>36 </a:t>
            </a:r>
            <a:r>
              <a:rPr lang="ru-RU" dirty="0" smtClean="0"/>
              <a:t>– 20=      54-3</a:t>
            </a:r>
            <a:r>
              <a:rPr lang="ru-RU" dirty="0"/>
              <a:t>=      </a:t>
            </a:r>
            <a:r>
              <a:rPr lang="ru-RU" dirty="0" smtClean="0"/>
              <a:t>54-30=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У: </a:t>
            </a:r>
            <a:r>
              <a:rPr lang="ru-RU" dirty="0" smtClean="0"/>
              <a:t>Что заметили?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Изменился знак действия.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У:</a:t>
            </a:r>
            <a:r>
              <a:rPr lang="ru-RU" dirty="0" smtClean="0">
                <a:solidFill>
                  <a:schemeClr val="tx1"/>
                </a:solidFill>
              </a:rPr>
              <a:t> Какая тема урока?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Сможете ли вы выполнить вычитания?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98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Мотивирующий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388843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Сообщение темы с мотивирующим приемом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В качестве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«яркого пятна»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быть использованы сказки,  легенды,  фрагменты из художественной литературы,  случаи из истории, науки, культуры и повседневной жизни,  шутки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3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581128"/>
            <a:ext cx="6784848" cy="1600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Мотивирующий приём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3" y="1196752"/>
            <a:ext cx="3240360" cy="36724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Увидев такую картинку дети начинают с воодушевлением хором читать: «У лукоморья дуб зелёный …» </a:t>
            </a:r>
          </a:p>
          <a:p>
            <a:r>
              <a:rPr lang="ru-RU" sz="2000" dirty="0" smtClean="0"/>
              <a:t>На такой ноте вводится новый математический термин: «Кот учёный спрашивает у вас, что такое периметр?»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5"/>
            <a:ext cx="439248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21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Метод проектов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694240" cy="48245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переводе с латинского означает «брошенный вперед».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проектом подразумевается специально организованный учителем и самостоятельно выполняемый детьми комплекс действий, завершающихся созданием продукта и его представления в рамках устной или письменной презентации.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проектов – это способы организации самостоятельной деятельности учащихся по достижению определенного результата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Проект «Мир геометрических фигур»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6793" y="1570118"/>
            <a:ext cx="2962913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1"/>
            <a:ext cx="4680520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9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Разноуровневое обучение</a:t>
            </a:r>
            <a:endParaRPr lang="ru-RU" sz="40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62000" y="1052736"/>
            <a:ext cx="7543800" cy="4680520"/>
          </a:xfrm>
        </p:spPr>
        <p:txBody>
          <a:bodyPr>
            <a:normAutofit/>
          </a:bodyPr>
          <a:lstStyle/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уроках математики наиболее продуктивным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быть разноуровневый подход к обучению, который предусматривает учет интеллектуального развития младших школьников, их способностей и интересов.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Разноуровневое обучение с этих позиций предполагает дифференциацию учебного материала, разработку системы учебных заданий различного уровня трудности и объема, организацию процесса обучения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группах с учетом индивидуальных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каждого обучающегося.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59632" y="4869159"/>
            <a:ext cx="6948760" cy="1988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sz="2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СКАЖИ МНЕ – И Я ЗАБУДУ; 	  ПОКАЖИ МНЕ – И Я ЗАПОМНЮ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;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ДАЙ СДЕЛАТЬ – И Я ПОЙМУ».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82453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9808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Разноуровневое обучение</a:t>
            </a:r>
            <a:endParaRPr lang="ru-RU" sz="40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Сравните числа:	</a:t>
            </a:r>
          </a:p>
          <a:p>
            <a:pPr indent="-11113">
              <a:buFont typeface="Wingdings" pitchFamily="2" charset="2"/>
              <a:buNone/>
              <a:defRPr/>
            </a:pPr>
            <a:r>
              <a:rPr lang="ru-RU" dirty="0"/>
              <a:t>11…12	18…20	15…19	13…12</a:t>
            </a:r>
          </a:p>
          <a:p>
            <a:pPr>
              <a:defRPr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Впишите нужную цифру, чтобы получились верные неравенства.</a:t>
            </a:r>
          </a:p>
          <a:p>
            <a:pPr indent="-11113">
              <a:buFont typeface="Wingdings" pitchFamily="2" charset="2"/>
              <a:buNone/>
              <a:defRPr/>
            </a:pPr>
            <a:r>
              <a:rPr lang="ru-RU" dirty="0"/>
              <a:t>10 &lt; 1</a:t>
            </a:r>
            <a:r>
              <a:rPr lang="ru-RU" dirty="0">
                <a:sym typeface="Symbol"/>
              </a:rPr>
              <a:t></a:t>
            </a:r>
            <a:r>
              <a:rPr lang="ru-RU" dirty="0"/>
              <a:t>	13 &gt; 2</a:t>
            </a:r>
            <a:r>
              <a:rPr lang="ru-RU" dirty="0">
                <a:sym typeface="Symbol"/>
              </a:rPr>
              <a:t></a:t>
            </a:r>
            <a:r>
              <a:rPr lang="ru-RU" dirty="0"/>
              <a:t>	1</a:t>
            </a:r>
            <a:r>
              <a:rPr lang="ru-RU" dirty="0">
                <a:sym typeface="Symbol"/>
              </a:rPr>
              <a:t></a:t>
            </a:r>
            <a:r>
              <a:rPr lang="ru-RU" dirty="0"/>
              <a:t>  &gt; 16	 </a:t>
            </a:r>
            <a:r>
              <a:rPr lang="ru-RU" dirty="0">
                <a:sym typeface="Symbol"/>
              </a:rPr>
              <a:t></a:t>
            </a:r>
            <a:r>
              <a:rPr lang="ru-RU" dirty="0"/>
              <a:t>8 &lt; 19</a:t>
            </a:r>
          </a:p>
          <a:p>
            <a:pPr>
              <a:defRPr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Сравните выражения.</a:t>
            </a:r>
          </a:p>
          <a:p>
            <a:pPr indent="-11113">
              <a:buFont typeface="Wingdings" pitchFamily="2" charset="2"/>
              <a:buNone/>
              <a:defRPr/>
            </a:pPr>
            <a:r>
              <a:rPr lang="ru-RU" dirty="0"/>
              <a:t>1</a:t>
            </a:r>
            <a:r>
              <a:rPr lang="ru-RU" dirty="0">
                <a:sym typeface="Symbol"/>
              </a:rPr>
              <a:t></a:t>
            </a:r>
            <a:r>
              <a:rPr lang="ru-RU" dirty="0"/>
              <a:t> – </a:t>
            </a:r>
            <a:r>
              <a:rPr lang="ru-RU" dirty="0">
                <a:sym typeface="Symbol"/>
              </a:rPr>
              <a:t></a:t>
            </a:r>
            <a:r>
              <a:rPr lang="ru-RU" dirty="0"/>
              <a:t> … 1</a:t>
            </a:r>
            <a:r>
              <a:rPr lang="ru-RU" dirty="0">
                <a:sym typeface="Symbol"/>
              </a:rPr>
              <a:t></a:t>
            </a:r>
            <a:r>
              <a:rPr lang="ru-RU" dirty="0"/>
              <a:t> – 10</a:t>
            </a:r>
          </a:p>
          <a:p>
            <a:pPr indent="-11113">
              <a:buFont typeface="Wingdings" pitchFamily="2" charset="2"/>
              <a:buNone/>
              <a:defRPr/>
            </a:pPr>
            <a:r>
              <a:rPr lang="ru-RU" dirty="0"/>
              <a:t>∆0 – ∆ … ∆0 – 0</a:t>
            </a:r>
          </a:p>
          <a:p>
            <a:pPr indent="-11113">
              <a:buFont typeface="Wingdings" pitchFamily="2" charset="2"/>
              <a:buNone/>
              <a:defRPr/>
            </a:pPr>
            <a:r>
              <a:rPr lang="ru-RU" dirty="0"/>
              <a:t>10 + L … L + 10</a:t>
            </a:r>
          </a:p>
        </p:txBody>
      </p:sp>
    </p:spTree>
    <p:extLst>
      <p:ext uri="{BB962C8B-B14F-4D97-AF65-F5344CB8AC3E}">
        <p14:creationId xmlns:p14="http://schemas.microsoft.com/office/powerpoint/2010/main" xmlns="" val="40032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Групповая работа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Обобщение способов решения </a:t>
            </a:r>
            <a:r>
              <a:rPr lang="ru-RU" dirty="0" smtClean="0"/>
              <a:t>данных выражений можно провести в форме групповой работы. У каждого в группе карточка с выражениями.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Задание: </a:t>
            </a:r>
            <a:r>
              <a:rPr lang="ru-RU" dirty="0" smtClean="0">
                <a:solidFill>
                  <a:schemeClr val="tx1"/>
                </a:solidFill>
              </a:rPr>
              <a:t>найди значение выражения, </a:t>
            </a:r>
            <a:r>
              <a:rPr lang="ru-RU" dirty="0" smtClean="0"/>
              <a:t>объясни  способ решения. Учащиеся по очереди решают и объясняют, слушают друг друга, соглашаются или не соглашаются. 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200" dirty="0"/>
              <a:t>76-4 </a:t>
            </a:r>
            <a:r>
              <a:rPr lang="ru-RU" sz="2200" dirty="0" smtClean="0"/>
              <a:t>=      56+2=</a:t>
            </a:r>
            <a:r>
              <a:rPr lang="ru-RU" sz="2200" dirty="0"/>
              <a:t> </a:t>
            </a:r>
            <a:r>
              <a:rPr lang="ru-RU" sz="2200" dirty="0" smtClean="0"/>
              <a:t>     68 – 4=          43 + 5=           89 – 6=          32 + 7=</a:t>
            </a:r>
          </a:p>
          <a:p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65-40=     63+20=    47 – 30 =      54 + 30 =        79 – 50 =       38 + 50 =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63+25 =    97-63=     54 + 32 =      89 – 43 =        42 + 35 =      78 – 56 =</a:t>
            </a:r>
            <a:endParaRPr lang="ru-RU" sz="2200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038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71801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 - исследовательская работа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697480"/>
          </a:xfrm>
        </p:spPr>
        <p:txBody>
          <a:bodyPr/>
          <a:lstStyle/>
          <a:p>
            <a:r>
              <a:rPr lang="ru-RU" sz="2400" dirty="0" smtClean="0"/>
              <a:t>Вставь вместо ? </a:t>
            </a:r>
            <a:r>
              <a:rPr lang="ru-RU" sz="2400" dirty="0"/>
              <a:t>ч</a:t>
            </a:r>
            <a:r>
              <a:rPr lang="ru-RU" sz="2400" dirty="0" smtClean="0"/>
              <a:t>исло.</a:t>
            </a:r>
            <a:r>
              <a:rPr lang="ru-RU" dirty="0"/>
              <a:t> </a:t>
            </a:r>
            <a:r>
              <a:rPr lang="ru-RU" dirty="0" smtClean="0"/>
              <a:t>Составь  свои тройки </a:t>
            </a:r>
            <a:r>
              <a:rPr lang="ru-RU" dirty="0"/>
              <a:t>чисел.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28, 2,  14          88, 8, 11         69, 3,  ?</a:t>
            </a:r>
          </a:p>
          <a:p>
            <a:pPr marL="0" indent="0">
              <a:buNone/>
            </a:pPr>
            <a:r>
              <a:rPr lang="ru-RU" sz="2400" dirty="0" smtClean="0"/>
              <a:t>(Пробуют, ошибаются, добиваются)</a:t>
            </a:r>
          </a:p>
          <a:p>
            <a:pPr marL="45720" indent="0">
              <a:buNone/>
            </a:pPr>
            <a:r>
              <a:rPr lang="ru-RU" sz="2400" dirty="0" smtClean="0"/>
              <a:t>Что изображено?  Придумайте  задания к данному чертежу.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51720" y="3429000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51720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6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Творческие (нестандартные) задания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Кружок «Занимательная математика»</a:t>
            </a:r>
          </a:p>
          <a:p>
            <a:r>
              <a:rPr lang="ru-RU" dirty="0" smtClean="0"/>
              <a:t>Странички учебника «Для любознательных»</a:t>
            </a:r>
          </a:p>
          <a:p>
            <a:r>
              <a:rPr lang="ru-RU" dirty="0" smtClean="0"/>
              <a:t>Нестандартные задания в контрольных, самостоятельных работах</a:t>
            </a:r>
          </a:p>
          <a:p>
            <a:r>
              <a:rPr lang="ru-RU" dirty="0" smtClean="0"/>
              <a:t>Участие в олимпиадах разного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Активные методы обучения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способствуют развитию младших школьников;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активизируют их познавательную деятельность;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формируют исследовательские умения и навыки;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служат выработке умений работать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6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76607" cy="108012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Не секрет, что мы запоминаем:</a:t>
            </a:r>
            <a:endParaRPr lang="ru-RU" b="1" i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6400800" cy="4248472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10% того, что мы читаем,</a:t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20 % того, что мы слышим,</a:t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30 % того, что мы видим,</a:t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50% того, что мы видим и слышим,</a:t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70% того, что мы говорим,</a:t>
            </a:r>
            <a:b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90% того, что мы говорим и делаем.</a:t>
            </a:r>
            <a:endParaRPr lang="ru-RU" sz="28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140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44016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активности: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6885384" cy="2361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-пассивные</a:t>
            </a:r>
          </a:p>
          <a:p>
            <a:pPr marL="0" indent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-активные</a:t>
            </a:r>
          </a:p>
          <a:p>
            <a:pPr marL="0" indent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-интерактивные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9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Пассивный метод: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s_1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8538"/>
            <a:ext cx="4464495" cy="345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4504"/>
            <a:ext cx="3384376" cy="424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48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Активный метод: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s_2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7"/>
            <a:ext cx="4392488" cy="3708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528392" cy="33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046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476672"/>
            <a:ext cx="7478216" cy="151216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Интерактивный метод: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s_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96044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320480" cy="307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18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Активные формы обучения: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1556792"/>
            <a:ext cx="7408333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-Дидактическая игра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-«Мозговые атаки»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-«Аукционы атак»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-Пресс-конференции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-Уроки-конкурсы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-Уроки-КВН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-Деловые игры</a:t>
            </a:r>
          </a:p>
          <a:p>
            <a:pPr marL="0" indent="0"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-Уроки-конкурсы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1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40080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Проблемные методы – это методы, основанные на создании проблемных ситуаций, активной познавательной деятельности учащихся, состоящей в поиске и решении сложных вопросов, требующих  актуализации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0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702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Воздушный поток</vt:lpstr>
      <vt:lpstr>1_Воздушный поток</vt:lpstr>
      <vt:lpstr>Активные формы и методы обучения на уроках математики</vt:lpstr>
      <vt:lpstr>Слайд 2</vt:lpstr>
      <vt:lpstr>Не секрет, что мы запоминаем:</vt:lpstr>
      <vt:lpstr>Методы активности:</vt:lpstr>
      <vt:lpstr>Пассивный метод:</vt:lpstr>
      <vt:lpstr>Активный метод:</vt:lpstr>
      <vt:lpstr>Интерактивный метод:</vt:lpstr>
      <vt:lpstr>Активные формы обучения:</vt:lpstr>
      <vt:lpstr>Проблемное обучение</vt:lpstr>
      <vt:lpstr>Структура урока</vt:lpstr>
      <vt:lpstr>Виды проблемных ситуаций</vt:lpstr>
      <vt:lpstr>Постановка проблемы</vt:lpstr>
      <vt:lpstr>Побуждающий диалог </vt:lpstr>
      <vt:lpstr>Подводящий диалог</vt:lpstr>
      <vt:lpstr>Мотивирующий приём</vt:lpstr>
      <vt:lpstr>Мотивирующий приём</vt:lpstr>
      <vt:lpstr>Метод проектов</vt:lpstr>
      <vt:lpstr>Проект «Мир геометрических фигур»</vt:lpstr>
      <vt:lpstr>Разноуровневое обучение</vt:lpstr>
      <vt:lpstr>Разноуровневое обучение</vt:lpstr>
      <vt:lpstr>Групповая работа</vt:lpstr>
      <vt:lpstr>Мини - исследовательская работа</vt:lpstr>
      <vt:lpstr>Творческие (нестандартные) задания</vt:lpstr>
      <vt:lpstr>Активные методы обучения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активных форм и методов обучения на уроках математики</dc:title>
  <dc:creator>User</dc:creator>
  <cp:lastModifiedBy>1</cp:lastModifiedBy>
  <cp:revision>12</cp:revision>
  <dcterms:created xsi:type="dcterms:W3CDTF">2013-03-26T16:31:03Z</dcterms:created>
  <dcterms:modified xsi:type="dcterms:W3CDTF">2021-11-30T07:43:40Z</dcterms:modified>
</cp:coreProperties>
</file>